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6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</p:sldIdLst>
  <p:sldSz cx="14630400" cy="8229600"/>
  <p:notesSz cx="8229600" cy="14630400"/>
  <p:embeddedFontLst>
    <p:embeddedFont>
      <p:font typeface="Roboto" panose="02000000000000000000" pitchFamily="2" charset="0"/>
      <p:regular r:id="rId14"/>
      <p:bold r:id="rId15"/>
      <p:italic r:id="rId16"/>
      <p:boldItalic r:id="rId17"/>
    </p:embeddedFont>
    <p:embeddedFont>
      <p:font typeface="Roboto Mono Medium" panose="00000009000000000000" pitchFamily="49" charset="0"/>
      <p:regular r:id="rId18"/>
      <p: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3D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80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9586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3D8E0-705C-E484-C8A6-E1DE66951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5BD661-D4DD-AC58-7DFC-C735916D44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5AE714-6A46-78D9-DE02-93DC55A254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503D4-7AB4-67CD-9724-2D12D11586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244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5.jp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svg"/><Relationship Id="rId9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6375D-CF62-6F68-FFA5-BA30817CF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D567353-5C12-A4B9-6605-A54D5DACE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8" y="0"/>
            <a:ext cx="14608872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18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69F5F2E-6D8E-62D2-F9F6-2BFFFFCF6FB1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9156740" y="552907"/>
            <a:ext cx="524684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450"/>
              </a:lnSpc>
              <a:buNone/>
            </a:pPr>
            <a:r>
              <a:rPr lang="en-US" sz="3550" dirty="0" err="1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معايير</a:t>
            </a:r>
            <a:r>
              <a:rPr lang="en-US" sz="35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 </a:t>
            </a:r>
            <a:r>
              <a:rPr lang="en-US" sz="3550" dirty="0" err="1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التحكيم</a:t>
            </a:r>
            <a:endParaRPr lang="en-US" sz="3550" dirty="0"/>
          </a:p>
        </p:txBody>
      </p:sp>
      <p:sp>
        <p:nvSpPr>
          <p:cNvPr id="5" name="Shape 2"/>
          <p:cNvSpPr/>
          <p:nvPr/>
        </p:nvSpPr>
        <p:spPr>
          <a:xfrm>
            <a:off x="10852189" y="3161348"/>
            <a:ext cx="3778210" cy="1669852"/>
          </a:xfrm>
          <a:prstGeom prst="roundRect">
            <a:avLst>
              <a:gd name="adj" fmla="val 2038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11568350" y="3388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وضوح الفكرة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079003" y="3878580"/>
            <a:ext cx="33245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اسم واضح ومباشر "كنوز مصر الخفية" ومرفق ملف شروح موجز.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073979" y="3161348"/>
            <a:ext cx="3778210" cy="1669852"/>
          </a:xfrm>
          <a:prstGeom prst="rect">
            <a:avLst/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7790140" y="3388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الجودة البصرية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300793" y="3878580"/>
            <a:ext cx="33245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ثلاثة ألوان متناسقة، خطوط واضحة، وتباين مناسب للقراءة.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073979" y="4831199"/>
            <a:ext cx="7556421" cy="1306949"/>
          </a:xfrm>
          <a:prstGeom prst="rect">
            <a:avLst/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1568350" y="50580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الأداء والابتكار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300793" y="554843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صفر مكتبات، انيميشن CSS، ميزات مبتكرة مثل cursor و3D parallax.</a:t>
            </a:r>
            <a:endParaRPr lang="en-US" sz="17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06167-AF85-B1D3-5792-405A2BDF1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947172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D39F705-AC8A-A32D-057E-F3E019DBA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9628" y="-424324"/>
            <a:ext cx="15669656" cy="86539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813691" y="2325886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450"/>
              </a:lnSpc>
              <a:buNone/>
            </a:pPr>
            <a:endParaRPr lang="en-US" sz="3550" dirty="0"/>
          </a:p>
        </p:txBody>
      </p:sp>
      <p:sp>
        <p:nvSpPr>
          <p:cNvPr id="5" name="Shape 2"/>
          <p:cNvSpPr/>
          <p:nvPr/>
        </p:nvSpPr>
        <p:spPr>
          <a:xfrm>
            <a:off x="3536988" y="5586606"/>
            <a:ext cx="7556421" cy="1959385"/>
          </a:xfrm>
          <a:prstGeom prst="roundRect">
            <a:avLst>
              <a:gd name="adj" fmla="val 2565"/>
            </a:avLst>
          </a:prstGeom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7" name="Text 3"/>
          <p:cNvSpPr/>
          <p:nvPr/>
        </p:nvSpPr>
        <p:spPr>
          <a:xfrm>
            <a:off x="6660883" y="4297582"/>
            <a:ext cx="7785326" cy="3719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للمزيد: تواصلوا معنا لعرض تجريبي حي وعرض كود المشروع والموارد التعليمية </a:t>
            </a:r>
            <a:r>
              <a:rPr lang="en-US" sz="3000" dirty="0" err="1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المرفقة</a:t>
            </a:r>
            <a:r>
              <a:rPr lang="en-US" sz="30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</a:p>
          <a:p>
            <a:pPr marL="0" indent="0" algn="r" rtl="1">
              <a:lnSpc>
                <a:spcPts val="2850"/>
              </a:lnSpc>
              <a:buNone/>
            </a:pPr>
            <a:endParaRPr lang="en-US" sz="3500" b="1" dirty="0">
              <a:solidFill>
                <a:schemeClr val="bg1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algn="r" rtl="1">
              <a:lnSpc>
                <a:spcPts val="2850"/>
              </a:lnSpc>
            </a:pPr>
            <a:r>
              <a:rPr lang="ar-EG" sz="3500" b="1" dirty="0">
                <a:solidFill>
                  <a:schemeClr val="bg1"/>
                </a:solidFill>
              </a:rPr>
              <a:t>مازن عبدالوهاب حافظ مصطفى</a:t>
            </a:r>
            <a:endParaRPr lang="en-US" sz="3500" b="1" dirty="0">
              <a:solidFill>
                <a:schemeClr val="bg1"/>
              </a:solidFill>
            </a:endParaRPr>
          </a:p>
          <a:p>
            <a:pPr algn="r" rtl="1">
              <a:lnSpc>
                <a:spcPts val="2850"/>
              </a:lnSpc>
            </a:pPr>
            <a:endParaRPr lang="ar-EG" sz="3500" b="1" dirty="0">
              <a:solidFill>
                <a:schemeClr val="bg1"/>
              </a:solidFill>
            </a:endParaRPr>
          </a:p>
          <a:p>
            <a:pPr algn="r" rtl="1">
              <a:lnSpc>
                <a:spcPts val="2850"/>
              </a:lnSpc>
            </a:pPr>
            <a:r>
              <a:rPr lang="ar-EG" sz="3500" b="1" dirty="0">
                <a:solidFill>
                  <a:schemeClr val="bg1"/>
                </a:solidFill>
              </a:rPr>
              <a:t>محمد عمرو احمد حامد</a:t>
            </a:r>
            <a:endParaRPr lang="en-US" sz="3500" b="1" dirty="0">
              <a:solidFill>
                <a:schemeClr val="bg1"/>
              </a:solidFill>
            </a:endParaRPr>
          </a:p>
          <a:p>
            <a:pPr algn="r" rtl="1">
              <a:lnSpc>
                <a:spcPts val="2850"/>
              </a:lnSpc>
            </a:pPr>
            <a:endParaRPr lang="ar-EG" sz="3500" b="1" dirty="0">
              <a:solidFill>
                <a:schemeClr val="bg1"/>
              </a:solidFill>
            </a:endParaRPr>
          </a:p>
          <a:p>
            <a:pPr algn="r" rtl="1">
              <a:lnSpc>
                <a:spcPts val="2850"/>
              </a:lnSpc>
            </a:pPr>
            <a:r>
              <a:rPr lang="ar-EG" sz="3500" b="1" dirty="0">
                <a:solidFill>
                  <a:schemeClr val="bg1"/>
                </a:solidFill>
              </a:rPr>
              <a:t>مهند جمال فواد محمد</a:t>
            </a:r>
            <a:endParaRPr lang="en-US" sz="3500" b="1" dirty="0">
              <a:solidFill>
                <a:schemeClr val="bg1"/>
              </a:solidFill>
            </a:endParaRPr>
          </a:p>
          <a:p>
            <a:pPr algn="r" rtl="1">
              <a:lnSpc>
                <a:spcPts val="2850"/>
              </a:lnSpc>
            </a:pPr>
            <a:endParaRPr lang="ar-EG" sz="3500" b="1" dirty="0">
              <a:solidFill>
                <a:schemeClr val="bg1"/>
              </a:solidFill>
            </a:endParaRPr>
          </a:p>
          <a:p>
            <a:pPr algn="r" rtl="1">
              <a:lnSpc>
                <a:spcPts val="2850"/>
              </a:lnSpc>
            </a:pPr>
            <a:r>
              <a:rPr lang="ar-EG" sz="3500" b="1" dirty="0">
                <a:solidFill>
                  <a:schemeClr val="bg1"/>
                </a:solidFill>
              </a:rPr>
              <a:t>مروان نادي محمد عبدالفتاح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D6E7D3E-FBEE-FF50-AB1A-CB2DA94E1D29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3028990" y="7055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كنوز مصر الخفية — دليل سياحي إلكتروني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4028056" y="574362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مشروع لمسابقة مواقع الويب 2025/2026: موقع يسلّط الضوء على أماكن أثرية وطبيعية محلية غير معروفة لجمهور واسع، بتصميم عصري وتقنيات أداء عالية.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F1E4E24-238C-7570-83BA-8ACBDDADF658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E9240E-169B-4E47-50E6-5FA1CEE64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994" y="795866"/>
            <a:ext cx="8942632" cy="663786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FCD9A4F-688D-1A06-E03C-A798EA3DC06E}"/>
              </a:ext>
            </a:extLst>
          </p:cNvPr>
          <p:cNvSpPr/>
          <p:nvPr/>
        </p:nvSpPr>
        <p:spPr>
          <a:xfrm>
            <a:off x="404320" y="6486248"/>
            <a:ext cx="7893013" cy="138469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EG" sz="2400" b="1" dirty="0">
                <a:solidFill>
                  <a:schemeClr val="tx1"/>
                </a:solidFill>
              </a:rPr>
              <a:t>موقع استراتيجي</a:t>
            </a:r>
          </a:p>
          <a:p>
            <a:pPr algn="r" rtl="1"/>
            <a:r>
              <a:rPr lang="ar-EG" sz="2400" dirty="0">
                <a:solidFill>
                  <a:schemeClr val="tx1"/>
                </a:solidFill>
              </a:rPr>
              <a:t>تقع القلعة في أعلى نقطة بجبل المقطم، وتوفر إطلالة بانورامية ساحرة على مدينة القاهرة، مما جعلها موقعًا دفاعيًا مهمًا عبر العصور.</a:t>
            </a:r>
          </a:p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162301-33DA-0924-DB44-9C09163D5D15}"/>
              </a:ext>
            </a:extLst>
          </p:cNvPr>
          <p:cNvSpPr/>
          <p:nvPr/>
        </p:nvSpPr>
        <p:spPr>
          <a:xfrm>
            <a:off x="404320" y="3539067"/>
            <a:ext cx="7556419" cy="138469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EG" sz="2400" b="1" dirty="0">
                <a:solidFill>
                  <a:schemeClr val="tx1"/>
                </a:solidFill>
              </a:rPr>
              <a:t>تحفة معمارية إسلامية</a:t>
            </a:r>
          </a:p>
          <a:p>
            <a:pPr algn="r" rtl="1"/>
            <a:r>
              <a:rPr lang="ar-EG" sz="2400" dirty="0">
                <a:solidFill>
                  <a:schemeClr val="tx1"/>
                </a:solidFill>
              </a:rPr>
              <a:t>تمثل القلعة نموذجًا فريدًا للهندسة العسكرية الإسلامية، وتجمع بين القوة المعمارية والجمال الفني في تصميمها.</a:t>
            </a:r>
          </a:p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EF7276-31A1-E155-98C9-38F9EB234AAE}"/>
              </a:ext>
            </a:extLst>
          </p:cNvPr>
          <p:cNvSpPr/>
          <p:nvPr/>
        </p:nvSpPr>
        <p:spPr>
          <a:xfrm>
            <a:off x="404320" y="870504"/>
            <a:ext cx="7556419" cy="138469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en-US" dirty="0"/>
              <a:t>🕌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ar-EG" sz="2400" dirty="0">
                <a:solidFill>
                  <a:schemeClr val="tx1"/>
                </a:solidFill>
              </a:rPr>
              <a:t>مسجد محمد علي</a:t>
            </a:r>
          </a:p>
          <a:p>
            <a:pPr algn="r" rtl="1"/>
            <a:r>
              <a:rPr lang="ar-EG" sz="2400" dirty="0">
                <a:solidFill>
                  <a:schemeClr val="tx1"/>
                </a:solidFill>
              </a:rPr>
              <a:t>يُعد من أشهر معالم القلعة، بقبابه الشاهقة ومآذنه المميزة، ويعكس روعة الطراز العثماني في العمارة الإسلامية.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EC6D36-FAA0-BAC4-2878-94D512B54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2035"/>
            <a:ext cx="14630400" cy="877367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9867067" y="25126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450"/>
              </a:lnSpc>
              <a:buNone/>
            </a:pP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9470172" y="5614438"/>
            <a:ext cx="4196358" cy="2032754"/>
          </a:xfrm>
          <a:prstGeom prst="roundRect">
            <a:avLst>
              <a:gd name="adj" fmla="val 1674"/>
            </a:avLst>
          </a:prstGeom>
          <a:gradFill flip="none" rotWithShape="1">
            <a:gsLst>
              <a:gs pos="0">
                <a:srgbClr val="723D1C">
                  <a:tint val="66000"/>
                  <a:satMod val="160000"/>
                </a:srgbClr>
              </a:gs>
              <a:gs pos="50000">
                <a:srgbClr val="723D1C">
                  <a:tint val="44500"/>
                  <a:satMod val="160000"/>
                </a:srgbClr>
              </a:gs>
              <a:gs pos="100000">
                <a:srgbClr val="723D1C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/>
        </p:spPr>
        <p:txBody>
          <a:bodyPr/>
          <a:lstStyle/>
          <a:p>
            <a:pPr algn="r" rtl="1"/>
            <a:r>
              <a:rPr lang="en-US" b="1" dirty="0"/>
              <a:t>✨</a:t>
            </a:r>
            <a:r>
              <a:rPr lang="en-US" sz="2400" b="1" dirty="0"/>
              <a:t> </a:t>
            </a:r>
            <a:r>
              <a:rPr lang="ar-EG" sz="2400" b="1" dirty="0"/>
              <a:t>تفاصيل زخرفية مذهلة</a:t>
            </a:r>
          </a:p>
          <a:p>
            <a:pPr algn="r" rtl="1"/>
            <a:r>
              <a:rPr lang="ar-EG" sz="2400" dirty="0"/>
              <a:t>يتميز المسجد والرفاعي بنقوش دقيقة وزخارف حجرية مبهرة، إلى جانب قباب شاهقة ومآذن تعكس براعة الفن الإسلامي.</a:t>
            </a:r>
          </a:p>
        </p:txBody>
      </p:sp>
      <p:sp>
        <p:nvSpPr>
          <p:cNvPr id="4" name="Text 2"/>
          <p:cNvSpPr/>
          <p:nvPr/>
        </p:nvSpPr>
        <p:spPr>
          <a:xfrm>
            <a:off x="11341537" y="61403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434043" y="6630815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4479787" y="3199605"/>
            <a:ext cx="4196358" cy="2032754"/>
          </a:xfrm>
          <a:prstGeom prst="roundRect">
            <a:avLst>
              <a:gd name="adj" fmla="val 1674"/>
            </a:avLst>
          </a:prstGeom>
          <a:gradFill flip="none" rotWithShape="1">
            <a:gsLst>
              <a:gs pos="0">
                <a:srgbClr val="723D1C">
                  <a:tint val="66000"/>
                  <a:satMod val="160000"/>
                </a:srgbClr>
              </a:gs>
              <a:gs pos="50000">
                <a:srgbClr val="723D1C">
                  <a:tint val="44500"/>
                  <a:satMod val="160000"/>
                </a:srgbClr>
              </a:gs>
              <a:gs pos="100000">
                <a:srgbClr val="723D1C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/>
        </p:spPr>
        <p:txBody>
          <a:bodyPr/>
          <a:lstStyle/>
          <a:p>
            <a:pPr algn="r" rtl="1"/>
            <a:r>
              <a:rPr lang="en-US" sz="2400" b="1" dirty="0"/>
              <a:t>📍 </a:t>
            </a:r>
            <a:r>
              <a:rPr lang="ar-EG" sz="2400" b="1" dirty="0"/>
              <a:t>في قلب القاهرة التاريخية</a:t>
            </a:r>
          </a:p>
          <a:p>
            <a:pPr algn="r" rtl="1"/>
            <a:r>
              <a:rPr lang="ar-EG" sz="2400" dirty="0"/>
              <a:t>يقع المسجد في منطقة القلعة، وسط أهم معالم القاهرة الإسلامية، ما يجعله نقطة جذب رئيسية لعشاق التاريخ والتراث.</a:t>
            </a:r>
          </a:p>
          <a:p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6804839" y="61403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897345" y="663081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283429" y="258815"/>
            <a:ext cx="4196358" cy="2032754"/>
          </a:xfrm>
          <a:prstGeom prst="roundRect">
            <a:avLst>
              <a:gd name="adj" fmla="val 1674"/>
            </a:avLst>
          </a:prstGeom>
          <a:gradFill flip="none" rotWithShape="1">
            <a:gsLst>
              <a:gs pos="0">
                <a:srgbClr val="723D1C">
                  <a:tint val="66000"/>
                  <a:satMod val="160000"/>
                </a:srgbClr>
              </a:gs>
              <a:gs pos="50000">
                <a:srgbClr val="723D1C">
                  <a:tint val="44500"/>
                  <a:satMod val="160000"/>
                </a:srgbClr>
              </a:gs>
              <a:gs pos="100000">
                <a:srgbClr val="723D1C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/>
        </p:spPr>
        <p:txBody>
          <a:bodyPr/>
          <a:lstStyle/>
          <a:p>
            <a:pPr algn="r" rtl="1"/>
            <a:r>
              <a:rPr lang="en-US" sz="2400" b="1" dirty="0"/>
              <a:t>🕌 </a:t>
            </a:r>
            <a:r>
              <a:rPr lang="ar-EG" sz="2400" b="1" dirty="0"/>
              <a:t>مسجد السلطان حسن والرفاعي</a:t>
            </a:r>
          </a:p>
          <a:p>
            <a:pPr algn="r" rtl="1"/>
            <a:r>
              <a:rPr lang="ar-EG" sz="2400" dirty="0"/>
              <a:t>يُعد مسجد السلطان حسن من أبرز روائع العصر المملوكي، بتصميمه الضخم وهيبته المعمارية التي تعكس قوة وفخامة تلك الحقبة.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2041327" y="61403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133833" y="6630815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E263D95-415D-15E7-4657-F89E50ED3255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8064579" y="1942386"/>
            <a:ext cx="577203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هوية التصميم واللوحة البصرية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284952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نظام ألوان للمشروع: استخدام الألوان الأساسية للتأكيد: #DCFF50 (تفتيح وتركيز)، و#141414 للخلفية والنصوص الرئيسية. نمط بصري مستوحى من مصر القديمة مع نهج عصري وموحد.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10171867" y="4193381"/>
            <a:ext cx="3664744" cy="2093714"/>
          </a:xfrm>
          <a:prstGeom prst="roundRect">
            <a:avLst>
              <a:gd name="adj" fmla="val 1625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0744081" y="44506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الخطوط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429161" y="4941094"/>
            <a:ext cx="31501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Amiri للعناوين — طابع عربي كلاسيكي. Cairo للنص — وضوح للقراءة. حدّ أقصى خطان.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4193381"/>
            <a:ext cx="3664863" cy="2093714"/>
          </a:xfrm>
          <a:prstGeom prst="roundRect">
            <a:avLst>
              <a:gd name="adj" fmla="val 1625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852523" y="44506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التخطيط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37484" y="4941094"/>
            <a:ext cx="31502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Grid </a:t>
            </a:r>
            <a:r>
              <a:rPr lang="en-US" sz="175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غير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متماثل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، </a:t>
            </a:r>
            <a:r>
              <a:rPr lang="en-US" sz="175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هرمية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بصرية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واضحة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، </a:t>
            </a:r>
            <a:r>
              <a:rPr lang="en-US" sz="175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ومساحات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بيضاء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واسعة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لراحة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العين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8D21C2-9BD0-BCAA-F81E-213165792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393" y="0"/>
            <a:ext cx="5785087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1C2A070-C994-1123-D6BD-0C6A9C298C86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9307592" y="2946797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التقنيات الأساسية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5559981" y="3740587"/>
            <a:ext cx="8284131" cy="1689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HTML5: هيكل دلالي، دعم RTL ومرونة للوصول</a:t>
            </a:r>
            <a:endParaRPr lang="en-US" sz="1750" dirty="0"/>
          </a:p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CSS3: Grid, Flexbox, animations — كل الحركات خفيفة وسريعة</a:t>
            </a:r>
            <a:endParaRPr lang="en-US" sz="1750" dirty="0"/>
          </a:p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Vanilla JavaScript (ES6+): تفاعلات خفيفة دون مكتبات خارجية</a:t>
            </a:r>
            <a:endParaRPr lang="en-US" sz="1750" dirty="0"/>
          </a:p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Intersection Observer API: تحسين الأداء وتنشيط الانيميشن عند الظهور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B5759C-E3D0-9426-DCEF-889C2298F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484533" cy="8280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7542343-B98E-2D3C-B8EF-09E83C6A0C17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2841188" y="651867"/>
            <a:ext cx="550902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ميزات أداء وتجربة المستخدم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83235" y="155900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514975" y="24094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سرعة تحميل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28998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صفر مكتبات خارجية، ملفات خفيفة ومحمّلة كسيناريوهات ذكية.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83235" y="371641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514975" y="45668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تجربة مميزة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93790" y="505729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Cursor ذهبي مخصّص، Parallax ثلاثي الأبعاد على الكروت لمؤثر عصري جذاب.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83235" y="5873829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514975" y="67242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انيميشن للأرقام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3790" y="721471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الأرقام تتحسب عند الظهور باستخدام Intersection Observer لعنصر بصري تفاعلي.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D4C93A-4F8B-45D3-9CE1-4272D885B9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31274" y="1239838"/>
            <a:ext cx="2835235" cy="20229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73FEA5-1AE1-C90A-0BFE-50A9BE4F6C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04185" y="5840452"/>
            <a:ext cx="2486119" cy="18030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E9CD93-214D-8CC5-817E-1DA025F3F1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04185" y="3716417"/>
            <a:ext cx="3289415" cy="15783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F793C6-CE2B-1183-F070-8399FF3C020C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0"/>
          <p:cNvSpPr/>
          <p:nvPr/>
        </p:nvSpPr>
        <p:spPr>
          <a:xfrm>
            <a:off x="56368" y="449339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محتوى محلي مرجعي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10717887" y="63670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ar-EG" sz="2200" dirty="0">
                <a:solidFill>
                  <a:schemeClr val="bg1"/>
                </a:solidFill>
              </a:rPr>
              <a:t>المتحف المصري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9620049" y="6857460"/>
            <a:ext cx="480162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rtl="1">
              <a:lnSpc>
                <a:spcPts val="2850"/>
              </a:lnSpc>
            </a:pPr>
            <a:r>
              <a:rPr lang="ar-EG" sz="1600" dirty="0">
                <a:solidFill>
                  <a:schemeClr val="bg1"/>
                </a:solidFill>
              </a:rPr>
              <a:t>يضم المتحف المصري كنوز توت عنخ آمون والمومياوات الملكية في قلب القاهرة.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7" name="Text 3"/>
          <p:cNvSpPr/>
          <p:nvPr/>
        </p:nvSpPr>
        <p:spPr>
          <a:xfrm>
            <a:off x="6559271" y="6444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واحة مخفية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027161" y="6953006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معلومات بيئية، أنواع محلية، وإرشادات الحفاظ على الطبيعة.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1757652" y="6444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سوق تراثي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434273" y="693541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قصص السكان المحليين، مأكولات شعبية، وروابط بمشاريع تعليمية.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76D7A9-1685-3539-5E6A-7EFDA2ABE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417" y="2521797"/>
            <a:ext cx="4158612" cy="34002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74F8748-CF6C-B214-00D4-DE4F6D44D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32" y="2521796"/>
            <a:ext cx="4312553" cy="34002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09D225-3C32-9DDA-6004-8862D568F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3067" y="2521796"/>
            <a:ext cx="3918002" cy="321987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BC7759-2086-09DB-7FB3-18EDEA2E9467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959" y="1532572"/>
            <a:ext cx="7660481" cy="454652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909409" y="5024383"/>
            <a:ext cx="1904221" cy="36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إطلاق محسن</a:t>
            </a:r>
            <a:endParaRPr lang="en-US" sz="2300" dirty="0"/>
          </a:p>
        </p:txBody>
      </p:sp>
      <p:sp>
        <p:nvSpPr>
          <p:cNvPr id="6" name="Text 1"/>
          <p:cNvSpPr/>
          <p:nvPr/>
        </p:nvSpPr>
        <p:spPr>
          <a:xfrm>
            <a:off x="6309249" y="5024383"/>
            <a:ext cx="1904221" cy="36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تصميم تفاعلي</a:t>
            </a:r>
            <a:endParaRPr lang="en-US" sz="2300" dirty="0"/>
          </a:p>
        </p:txBody>
      </p:sp>
      <p:sp>
        <p:nvSpPr>
          <p:cNvPr id="8" name="Text 2"/>
          <p:cNvSpPr/>
          <p:nvPr/>
        </p:nvSpPr>
        <p:spPr>
          <a:xfrm>
            <a:off x="8748218" y="5024383"/>
            <a:ext cx="1904221" cy="36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بحث ميداني</a:t>
            </a:r>
            <a:endParaRPr lang="en-US" sz="2300" dirty="0"/>
          </a:p>
        </p:txBody>
      </p:sp>
      <p:sp>
        <p:nvSpPr>
          <p:cNvPr id="9" name="Text 3"/>
          <p:cNvSpPr/>
          <p:nvPr/>
        </p:nvSpPr>
        <p:spPr>
          <a:xfrm>
            <a:off x="793790" y="63341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منهجية العمل: بحث ميداني لتوثيق المواقع → تصميم بصري وتفاعلي يربط التعليم بالسياحة → إطلاق سريع مع تحسينات أداء ومقاييس تقييم.</a:t>
            </a: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6358FD-C90D-17CF-5F8C-39F1ADBAF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3068" y="2218026"/>
            <a:ext cx="1554947" cy="15878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6FBA23-2544-6867-0EAE-316CA6752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7934" y="2080226"/>
            <a:ext cx="1479399" cy="15949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492</Words>
  <Application>Microsoft Office PowerPoint</Application>
  <PresentationFormat>Custom</PresentationFormat>
  <Paragraphs>70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Roboto Mono Medium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Zeyad 20230239</cp:lastModifiedBy>
  <cp:revision>13</cp:revision>
  <dcterms:created xsi:type="dcterms:W3CDTF">2026-02-22T05:35:19Z</dcterms:created>
  <dcterms:modified xsi:type="dcterms:W3CDTF">2026-02-26T21:05:47Z</dcterms:modified>
</cp:coreProperties>
</file>